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7" r:id="rId4"/>
    <p:sldId id="274" r:id="rId5"/>
    <p:sldId id="301" r:id="rId6"/>
    <p:sldId id="280" r:id="rId7"/>
    <p:sldId id="281" r:id="rId8"/>
    <p:sldId id="282" r:id="rId9"/>
    <p:sldId id="283" r:id="rId10"/>
    <p:sldId id="287" r:id="rId11"/>
    <p:sldId id="286" r:id="rId12"/>
    <p:sldId id="285" r:id="rId13"/>
    <p:sldId id="288" r:id="rId14"/>
    <p:sldId id="284" r:id="rId15"/>
    <p:sldId id="298" r:id="rId16"/>
    <p:sldId id="289" r:id="rId17"/>
    <p:sldId id="290" r:id="rId18"/>
    <p:sldId id="299" r:id="rId19"/>
    <p:sldId id="291" r:id="rId20"/>
    <p:sldId id="300" r:id="rId21"/>
    <p:sldId id="292" r:id="rId22"/>
    <p:sldId id="266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EBF1E8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CE8C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E8C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38100" cap="flat">
              <a:solidFill>
                <a:srgbClr val="CCE8CF"/>
              </a:solidFill>
              <a:prstDash val="solid"/>
              <a:round/>
            </a:ln>
          </a:top>
          <a:bottom>
            <a:ln w="127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CCE8CF"/>
      </a:tcTxStyle>
      <a:tcStyle>
        <a:tcBdr>
          <a:left>
            <a:ln w="12700" cap="flat">
              <a:solidFill>
                <a:srgbClr val="CCE8CF"/>
              </a:solidFill>
              <a:prstDash val="solid"/>
              <a:round/>
            </a:ln>
          </a:left>
          <a:right>
            <a:ln w="12700" cap="flat">
              <a:solidFill>
                <a:srgbClr val="CCE8CF"/>
              </a:solidFill>
              <a:prstDash val="solid"/>
              <a:round/>
            </a:ln>
          </a:right>
          <a:top>
            <a:ln w="12700" cap="flat">
              <a:solidFill>
                <a:srgbClr val="CCE8CF"/>
              </a:solidFill>
              <a:prstDash val="solid"/>
              <a:round/>
            </a:ln>
          </a:top>
          <a:bottom>
            <a:ln w="38100" cap="flat">
              <a:solidFill>
                <a:srgbClr val="CCE8CF"/>
              </a:solidFill>
              <a:prstDash val="solid"/>
              <a:round/>
            </a:ln>
          </a:bottom>
          <a:insideH>
            <a:ln w="12700" cap="flat">
              <a:solidFill>
                <a:srgbClr val="CCE8CF"/>
              </a:solidFill>
              <a:prstDash val="solid"/>
              <a:round/>
            </a:ln>
          </a:insideH>
          <a:insideV>
            <a:ln w="12700" cap="flat">
              <a:solidFill>
                <a:srgbClr val="CCE8C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2542539"/>
            <a:ext cx="782956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文本框 10"/>
          <p:cNvSpPr txBox="1"/>
          <p:nvPr/>
        </p:nvSpPr>
        <p:spPr>
          <a:xfrm>
            <a:off x="6395084" y="2542539"/>
            <a:ext cx="47893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dirty="0"/>
              <a:t>大数据开发技术</a:t>
            </a:r>
            <a:endParaRPr dirty="0"/>
          </a:p>
        </p:txBody>
      </p:sp>
      <p:sp>
        <p:nvSpPr>
          <p:cNvPr id="24" name="直接连接符 13"/>
          <p:cNvSpPr/>
          <p:nvPr/>
        </p:nvSpPr>
        <p:spPr>
          <a:xfrm flipH="1">
            <a:off x="6276340" y="956310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8" name="组合 18"/>
          <p:cNvGrpSpPr/>
          <p:nvPr/>
        </p:nvGrpSpPr>
        <p:grpSpPr>
          <a:xfrm>
            <a:off x="4515484" y="1360805"/>
            <a:ext cx="3220722" cy="2665097"/>
            <a:chOff x="0" y="0"/>
            <a:chExt cx="3220721" cy="2665096"/>
          </a:xfrm>
        </p:grpSpPr>
        <p:sp>
          <p:nvSpPr>
            <p:cNvPr id="25" name="直接连接符 9"/>
            <p:cNvSpPr/>
            <p:nvPr/>
          </p:nvSpPr>
          <p:spPr>
            <a:xfrm flipH="1">
              <a:off x="207645" y="178434"/>
              <a:ext cx="2805431" cy="2322832"/>
            </a:xfrm>
            <a:prstGeom prst="line">
              <a:avLst/>
            </a:prstGeom>
            <a:noFill/>
            <a:ln w="6350" cap="flat">
              <a:solidFill>
                <a:srgbClr val="6D986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椭圆 16"/>
            <p:cNvSpPr/>
            <p:nvPr/>
          </p:nvSpPr>
          <p:spPr>
            <a:xfrm>
              <a:off x="3100705" y="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27" name="椭圆 17"/>
            <p:cNvSpPr/>
            <p:nvPr/>
          </p:nvSpPr>
          <p:spPr>
            <a:xfrm>
              <a:off x="0" y="2545080"/>
              <a:ext cx="120017" cy="120017"/>
            </a:xfrm>
            <a:prstGeom prst="ellips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29" name="直接连接符 21"/>
          <p:cNvSpPr/>
          <p:nvPr/>
        </p:nvSpPr>
        <p:spPr>
          <a:xfrm flipH="1">
            <a:off x="5628004" y="5340984"/>
            <a:ext cx="564516" cy="469901"/>
          </a:xfrm>
          <a:prstGeom prst="line">
            <a:avLst/>
          </a:prstGeom>
          <a:ln w="63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0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490" y="5340984"/>
            <a:ext cx="1151212" cy="115121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2"/>
          <p:cNvSpPr txBox="1"/>
          <p:nvPr/>
        </p:nvSpPr>
        <p:spPr>
          <a:xfrm>
            <a:off x="6395082" y="4545967"/>
            <a:ext cx="32518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信息与计算机工程学院</a:t>
            </a:r>
            <a:endParaRPr lang="en-US" altLang="zh-CN" dirty="0"/>
          </a:p>
          <a:p>
            <a:endParaRPr lang="en-US" altLang="zh-CN" dirty="0"/>
          </a:p>
          <a:p>
            <a:r>
              <a:rPr dirty="0"/>
              <a:t>卢洋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AFC4D-0C19-F74A-8245-AAB3CEA6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6" y="510539"/>
            <a:ext cx="3175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 advAuto="0"/>
      <p:bldP spid="21" grpId="2" animBg="1" advAuto="0"/>
      <p:bldP spid="22" grpId="5" animBg="1" advAuto="0"/>
      <p:bldP spid="23" grpId="4" animBg="1" advAuto="0"/>
      <p:bldP spid="24" grpId="6" animBg="1" advAuto="0"/>
      <p:bldP spid="28" grpId="3" animBg="1" advAuto="0"/>
      <p:bldP spid="29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6DA43D-C042-194D-8AFC-A353AC72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3" y="872293"/>
            <a:ext cx="10818494" cy="56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130DB-18CF-0B46-A686-E4E7DCEE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36" y="829310"/>
            <a:ext cx="10664328" cy="5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EFAA2D-30A9-4D45-82E9-8B36F9C1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5" y="872293"/>
            <a:ext cx="11082969" cy="57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4.</a:t>
            </a:r>
            <a:r>
              <a:rPr lang="zh-CN" altLang="en-US" dirty="0"/>
              <a:t> 商品广告推荐：给用户推荐喜欢的商品。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4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90C87-E68B-3747-B288-06E8392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872293"/>
            <a:ext cx="10984375" cy="56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5.</a:t>
            </a:r>
            <a:r>
              <a:rPr lang="zh-CN" altLang="en-US" dirty="0"/>
              <a:t> 保险：海量数据挖掘及风险预测，助力保险行业精准营销，提升精细化定价能力。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A2E2E6-7F92-8841-B002-AD41FBC6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0" y="831744"/>
            <a:ext cx="11019099" cy="571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45CCCB-8D41-0D45-B8AA-7430D75F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04" y="1145393"/>
            <a:ext cx="10336192" cy="54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6.</a:t>
            </a:r>
            <a:r>
              <a:rPr lang="zh-CN" altLang="en-US" dirty="0"/>
              <a:t> 金融：多维度体现用户特征，帮助金融机构推荐优质客户，防范欺诈风险。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B1A80-172D-8A45-8DD1-EFE8D7EB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8" y="1030147"/>
            <a:ext cx="11202863" cy="52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68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69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71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大数据基础</a:t>
            </a:r>
            <a:endParaRPr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2614B8-1245-E640-84CC-2CF2C9F7688F}"/>
              </a:ext>
            </a:extLst>
          </p:cNvPr>
          <p:cNvGrpSpPr/>
          <p:nvPr/>
        </p:nvGrpSpPr>
        <p:grpSpPr>
          <a:xfrm>
            <a:off x="2133282" y="2216190"/>
            <a:ext cx="7925436" cy="2760982"/>
            <a:chOff x="2133282" y="2216190"/>
            <a:chExt cx="7925436" cy="2760982"/>
          </a:xfrm>
        </p:grpSpPr>
        <p:sp>
          <p:nvSpPr>
            <p:cNvPr id="72" name="Rectangle 5"/>
            <p:cNvSpPr/>
            <p:nvPr/>
          </p:nvSpPr>
          <p:spPr>
            <a:xfrm>
              <a:off x="2133282" y="2216190"/>
              <a:ext cx="7925436" cy="2760982"/>
            </a:xfrm>
            <a:prstGeom prst="rect">
              <a:avLst/>
            </a:prstGeom>
            <a:ln w="31750">
              <a:solidFill>
                <a:srgbClr val="6D986A"/>
              </a:solidFill>
              <a:miter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2353733" y="2361817"/>
              <a:ext cx="7484534" cy="10772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3200">
                  <a:solidFill>
                    <a:srgbClr val="6D986A"/>
                  </a:solidFill>
                  <a:latin typeface="方正清刻本悦宋简体"/>
                  <a:ea typeface="方正清刻本悦宋简体"/>
                  <a:cs typeface="方正清刻本悦宋简体"/>
                  <a:sym typeface="方正清刻本悦宋简体"/>
                </a:defRPr>
              </a:lvl1pPr>
            </a:lstStyle>
            <a:p>
              <a:r>
                <a:rPr lang="en-US" altLang="zh-CN" dirty="0"/>
                <a:t>1.3</a:t>
              </a:r>
              <a:r>
                <a:rPr lang="zh-CN" altLang="en-US" dirty="0"/>
                <a:t> 大数据应用场景</a:t>
              </a:r>
              <a:endParaRPr lang="en-US" altLang="zh-CN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72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 advAuto="0"/>
      <p:bldP spid="67" grpId="0" animBg="1" advAuto="0"/>
      <p:bldP spid="70" grpId="0" animBg="1" advAuto="0"/>
      <p:bldP spid="7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en-US" altLang="zh-CN" dirty="0"/>
              <a:t>7.</a:t>
            </a:r>
            <a:r>
              <a:rPr lang="zh-CN" altLang="en-US" dirty="0"/>
              <a:t> 人工智能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3B8ED-1455-5347-B501-B89B705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" y="2858947"/>
            <a:ext cx="5219441" cy="2552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0E7408-A09A-A245-A5FF-9213D04C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81" y="2533385"/>
            <a:ext cx="5723015" cy="32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9" grpId="0" animBg="1" advAuto="0"/>
      <p:bldP spid="15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D4C8A-A2B2-2244-AE97-08FD9254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8" y="807563"/>
            <a:ext cx="11181144" cy="57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90" y="-22860"/>
            <a:ext cx="3174366" cy="236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4057650"/>
            <a:ext cx="2219326" cy="29044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本框 1"/>
          <p:cNvSpPr txBox="1"/>
          <p:nvPr/>
        </p:nvSpPr>
        <p:spPr>
          <a:xfrm>
            <a:off x="2559050" y="2242820"/>
            <a:ext cx="707326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8CAA5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1.</a:t>
            </a:r>
            <a:r>
              <a:rPr lang="zh-CN" altLang="en-US" dirty="0"/>
              <a:t> 物流仓储：大数据分析系统助力商家精细化运营、提升销量、节约成本。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FD6963-BD50-214F-8DEB-DA9574E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04" y="1813176"/>
            <a:ext cx="5358480" cy="3575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C40A93-82BD-F347-A4DF-96F0A03C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" y="1819587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D44319-2172-714C-8662-1024557F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358900"/>
            <a:ext cx="7366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2.</a:t>
            </a:r>
            <a:r>
              <a:rPr lang="zh-CN" altLang="en-US" dirty="0"/>
              <a:t> 零售：分析用户消费习惯，为用户购买商品提供方便，从而提升商品销量。经典案例：</a:t>
            </a:r>
            <a:r>
              <a:rPr lang="zh-CN" altLang="en-US" dirty="0">
                <a:solidFill>
                  <a:srgbClr val="FF0000"/>
                </a:solidFill>
              </a:rPr>
              <a:t>纸尿裤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啤酒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6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07EC4C-F582-2445-883C-62D8BD4F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1" y="3580355"/>
            <a:ext cx="4889715" cy="29047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DAEB8E-3883-9C49-B750-E7BCE128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646" y="3426529"/>
            <a:ext cx="4592503" cy="3058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8E81DD-6B09-7949-A579-CBEA462FD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48" y="372864"/>
            <a:ext cx="4592503" cy="30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sp>
        <p:nvSpPr>
          <p:cNvPr id="147" name="Rectangle 5"/>
          <p:cNvSpPr/>
          <p:nvPr/>
        </p:nvSpPr>
        <p:spPr>
          <a:xfrm>
            <a:off x="2132328" y="1840440"/>
            <a:ext cx="7925436" cy="3192617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8" name="文本框 5"/>
          <p:cNvSpPr txBox="1"/>
          <p:nvPr/>
        </p:nvSpPr>
        <p:spPr>
          <a:xfrm>
            <a:off x="2379131" y="1986069"/>
            <a:ext cx="74845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 sz="24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pPr>
            <a:r>
              <a:rPr lang="en-US" altLang="zh-CN" dirty="0"/>
              <a:t>3.</a:t>
            </a:r>
            <a:r>
              <a:rPr lang="zh-CN" altLang="en-US" dirty="0"/>
              <a:t> 旅游：深度结合大数据能力与旅游业需求，共建旅游产业智慧管理、智慧服务和智慧营销的未来。</a:t>
            </a:r>
            <a:endParaRPr dirty="0"/>
          </a:p>
        </p:txBody>
      </p:sp>
      <p:sp>
        <p:nvSpPr>
          <p:cNvPr id="149" name="Rectangle 5"/>
          <p:cNvSpPr/>
          <p:nvPr/>
        </p:nvSpPr>
        <p:spPr>
          <a:xfrm>
            <a:off x="2132323" y="913704"/>
            <a:ext cx="7925436" cy="754442"/>
          </a:xfrm>
          <a:prstGeom prst="rect">
            <a:avLst/>
          </a:prstGeom>
          <a:ln w="31750">
            <a:solidFill>
              <a:srgbClr val="6D986A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0" name="文本框 5"/>
          <p:cNvSpPr txBox="1"/>
          <p:nvPr/>
        </p:nvSpPr>
        <p:spPr>
          <a:xfrm>
            <a:off x="2379131" y="1029314"/>
            <a:ext cx="62825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6D986A"/>
                </a:solidFill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lang="zh-CN" altLang="en-US" dirty="0"/>
              <a:t>大数据能干什么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4" y="-9525"/>
            <a:ext cx="2252981" cy="167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5189854"/>
            <a:ext cx="1343661" cy="1758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组合 1"/>
          <p:cNvGrpSpPr/>
          <p:nvPr/>
        </p:nvGrpSpPr>
        <p:grpSpPr>
          <a:xfrm>
            <a:off x="-6351" y="307657"/>
            <a:ext cx="3248979" cy="500063"/>
            <a:chOff x="0" y="38655"/>
            <a:chExt cx="3248977" cy="500062"/>
          </a:xfrm>
        </p:grpSpPr>
        <p:sp>
          <p:nvSpPr>
            <p:cNvPr id="143" name="矩形 7"/>
            <p:cNvSpPr/>
            <p:nvPr/>
          </p:nvSpPr>
          <p:spPr>
            <a:xfrm>
              <a:off x="0" y="38972"/>
              <a:ext cx="2929256" cy="499746"/>
            </a:xfrm>
            <a:prstGeom prst="rect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  <p:sp>
          <p:nvSpPr>
            <p:cNvPr id="144" name="等腰三角形 8"/>
            <p:cNvSpPr/>
            <p:nvPr/>
          </p:nvSpPr>
          <p:spPr>
            <a:xfrm rot="5400000">
              <a:off x="2839085" y="128507"/>
              <a:ext cx="499746" cy="320041"/>
            </a:xfrm>
            <a:prstGeom prst="triangle">
              <a:avLst/>
            </a:prstGeom>
            <a:solidFill>
              <a:srgbClr val="6D98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CCE8CF"/>
                  </a:solidFill>
                </a:defRPr>
              </a:pPr>
              <a:endParaRPr dirty="0"/>
            </a:p>
          </p:txBody>
        </p:sp>
      </p:grpSp>
      <p:sp>
        <p:nvSpPr>
          <p:cNvPr id="146" name="矩形 9"/>
          <p:cNvSpPr txBox="1"/>
          <p:nvPr/>
        </p:nvSpPr>
        <p:spPr>
          <a:xfrm>
            <a:off x="220345" y="372864"/>
            <a:ext cx="2475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>
                <a:solidFill>
                  <a:srgbClr val="CCE8C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大数据应用场景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39C0D8-B98E-5644-8D3E-3117F688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38" y="872293"/>
            <a:ext cx="10399923" cy="5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5" grpId="0" animBg="1" advAuto="0"/>
      <p:bldP spid="146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E8C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250</Words>
  <Application>Microsoft Macintosh PowerPoint</Application>
  <PresentationFormat>宽屏</PresentationFormat>
  <Paragraphs>39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方正清刻本悦宋简体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卢 洋</cp:lastModifiedBy>
  <cp:revision>40</cp:revision>
  <dcterms:modified xsi:type="dcterms:W3CDTF">2020-02-19T05:57:29Z</dcterms:modified>
</cp:coreProperties>
</file>